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2" r:id="rId2"/>
    <p:sldId id="304" r:id="rId3"/>
    <p:sldId id="305" r:id="rId4"/>
    <p:sldId id="309" r:id="rId5"/>
    <p:sldId id="311" r:id="rId6"/>
    <p:sldId id="312" r:id="rId7"/>
    <p:sldId id="313" r:id="rId8"/>
    <p:sldId id="29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-107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D7F7C-6D57-482B-A5C7-518729ABB9A4}" type="datetimeFigureOut">
              <a:rPr lang="en-US" smtClean="0"/>
              <a:t>9/3/2018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4BB80-3748-496A-AC21-83CF38647F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45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5B24-ECCE-449D-96BD-BC916C3A2063}" type="datetimeFigureOut">
              <a:rPr lang="en-US" smtClean="0"/>
              <a:t>9/3/2018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856-4B52-4413-8C88-A90EF3127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7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5B24-ECCE-449D-96BD-BC916C3A2063}" type="datetimeFigureOut">
              <a:rPr lang="en-US" smtClean="0"/>
              <a:t>9/3/2018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856-4B52-4413-8C88-A90EF3127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62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5B24-ECCE-449D-96BD-BC916C3A2063}" type="datetimeFigureOut">
              <a:rPr lang="en-US" smtClean="0"/>
              <a:t>9/3/2018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856-4B52-4413-8C88-A90EF3127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9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5B24-ECCE-449D-96BD-BC916C3A2063}" type="datetimeFigureOut">
              <a:rPr lang="en-US" smtClean="0"/>
              <a:t>9/3/2018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856-4B52-4413-8C88-A90EF3127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7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5B24-ECCE-449D-96BD-BC916C3A2063}" type="datetimeFigureOut">
              <a:rPr lang="en-US" smtClean="0"/>
              <a:t>9/3/2018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856-4B52-4413-8C88-A90EF3127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728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5B24-ECCE-449D-96BD-BC916C3A2063}" type="datetimeFigureOut">
              <a:rPr lang="en-US" smtClean="0"/>
              <a:t>9/3/2018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856-4B52-4413-8C88-A90EF3127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8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5B24-ECCE-449D-96BD-BC916C3A2063}" type="datetimeFigureOut">
              <a:rPr lang="en-US" smtClean="0"/>
              <a:t>9/3/2018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856-4B52-4413-8C88-A90EF3127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8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5B24-ECCE-449D-96BD-BC916C3A2063}" type="datetimeFigureOut">
              <a:rPr lang="en-US" smtClean="0"/>
              <a:t>9/3/2018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856-4B52-4413-8C88-A90EF3127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43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5B24-ECCE-449D-96BD-BC916C3A2063}" type="datetimeFigureOut">
              <a:rPr lang="en-US" smtClean="0"/>
              <a:t>9/3/2018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856-4B52-4413-8C88-A90EF3127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321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5B24-ECCE-449D-96BD-BC916C3A2063}" type="datetimeFigureOut">
              <a:rPr lang="en-US" smtClean="0"/>
              <a:t>9/3/2018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856-4B52-4413-8C88-A90EF3127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802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5B24-ECCE-449D-96BD-BC916C3A2063}" type="datetimeFigureOut">
              <a:rPr lang="en-US" smtClean="0"/>
              <a:t>9/3/2018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C856-4B52-4413-8C88-A90EF3127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4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95B24-ECCE-449D-96BD-BC916C3A2063}" type="datetimeFigureOut">
              <a:rPr lang="en-US" smtClean="0"/>
              <a:t>9/3/2018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FC856-4B52-4413-8C88-A90EF3127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8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avi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5" Type="http://schemas.microsoft.com/office/2007/relationships/media" Target="../media/media3.avi"/><Relationship Id="rId10" Type="http://schemas.openxmlformats.org/officeDocument/2006/relationships/image" Target="../media/image9.png"/><Relationship Id="rId4" Type="http://schemas.openxmlformats.org/officeDocument/2006/relationships/video" Target="../media/media2.avi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Effect of Defects and Strain Rate on Graphene Sheet subjected to isothermal uniaxial tension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62400"/>
            <a:ext cx="6400800" cy="1752600"/>
          </a:xfrm>
        </p:spPr>
        <p:txBody>
          <a:bodyPr/>
          <a:lstStyle/>
          <a:p>
            <a:r>
              <a:rPr lang="en-US" dirty="0"/>
              <a:t>Prepared by: </a:t>
            </a:r>
            <a:r>
              <a:rPr lang="en-US" dirty="0" err="1"/>
              <a:t>Anubhav</a:t>
            </a:r>
            <a:r>
              <a:rPr lang="en-US" dirty="0"/>
              <a:t> Roy</a:t>
            </a:r>
            <a:br>
              <a:rPr lang="en-US" dirty="0"/>
            </a:br>
            <a:r>
              <a:rPr lang="en-US" dirty="0"/>
              <a:t>The University of Alabama</a:t>
            </a:r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r>
              <a:rPr lang="en-US" sz="2000" dirty="0"/>
              <a:t>1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0750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9138" y="228600"/>
            <a:ext cx="8458200" cy="6248400"/>
          </a:xfrm>
          <a:prstGeom prst="rect">
            <a:avLst/>
          </a:prstGeom>
          <a:noFill/>
          <a:ln w="76200" cmpd="tri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en-US" sz="1400" dirty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965700" y="6324600"/>
            <a:ext cx="3073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altLang="en-US" sz="1400" dirty="0">
                <a:solidFill>
                  <a:srgbClr val="993300"/>
                </a:solidFill>
                <a:latin typeface="Arial" charset="0"/>
              </a:rPr>
              <a:t>UNIVERSITY OF ALABAMA</a:t>
            </a:r>
            <a:r>
              <a:rPr lang="en-US" alt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endParaRPr lang="en-US" altLang="en-US" sz="1400" dirty="0">
              <a:solidFill>
                <a:schemeClr val="accent2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89138" y="254855"/>
            <a:ext cx="84663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en-US" sz="2600" dirty="0" smtClean="0">
                <a:solidFill>
                  <a:srgbClr val="C00000"/>
                </a:solidFill>
                <a:latin typeface="Arial" charset="0"/>
              </a:rPr>
              <a:t>Pristine Sheet Details</a:t>
            </a:r>
            <a:endParaRPr lang="en-US" altLang="en-US" sz="2600" baseline="30000" dirty="0">
              <a:solidFill>
                <a:srgbClr val="C00000"/>
              </a:solidFill>
              <a:latin typeface="Arial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r>
              <a:rPr lang="en-US" sz="2000" dirty="0" smtClean="0">
                <a:latin typeface="+mn-lt"/>
              </a:rPr>
              <a:t>2</a:t>
            </a:r>
            <a:endParaRPr lang="en-US" sz="200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143000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Zigzag 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Width = 30 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Length = 20 </a:t>
            </a:r>
            <a:r>
              <a:rPr lang="en-US" dirty="0" smtClean="0"/>
              <a:t>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No. of atoms : 23,616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Temperature : 300 K</a:t>
            </a:r>
            <a:endParaRPr lang="en-US" dirty="0"/>
          </a:p>
        </p:txBody>
      </p:sp>
      <p:pic>
        <p:nvPicPr>
          <p:cNvPr id="2050" name="Picture 2" descr="C:\temppppp_ajker_jonno\newproject\pris\14\final\Pr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76400"/>
            <a:ext cx="5562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4724400"/>
            <a:ext cx="5810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408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9138" y="228600"/>
            <a:ext cx="8458200" cy="6248400"/>
          </a:xfrm>
          <a:prstGeom prst="rect">
            <a:avLst/>
          </a:prstGeom>
          <a:noFill/>
          <a:ln w="76200" cmpd="tri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en-US" sz="1400" dirty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965700" y="6324600"/>
            <a:ext cx="3073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altLang="en-US" sz="1400" dirty="0">
                <a:solidFill>
                  <a:srgbClr val="993300"/>
                </a:solidFill>
                <a:latin typeface="Arial" charset="0"/>
              </a:rPr>
              <a:t>UNIVERSITY OF ALABAMA</a:t>
            </a:r>
            <a:r>
              <a:rPr lang="en-US" alt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endParaRPr lang="en-US" altLang="en-US" sz="1400" dirty="0">
              <a:solidFill>
                <a:schemeClr val="accent2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89138" y="254855"/>
            <a:ext cx="846633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en-US" sz="2600" dirty="0" smtClean="0">
                <a:solidFill>
                  <a:srgbClr val="C00000"/>
                </a:solidFill>
                <a:latin typeface="Arial" charset="0"/>
              </a:rPr>
              <a:t>Studies of different </a:t>
            </a:r>
            <a:r>
              <a:rPr lang="en-US" altLang="en-US" sz="2600" dirty="0" smtClean="0">
                <a:solidFill>
                  <a:srgbClr val="C00000"/>
                </a:solidFill>
                <a:latin typeface="Arial" charset="0"/>
              </a:rPr>
              <a:t>cases with </a:t>
            </a:r>
            <a:r>
              <a:rPr lang="en-US" altLang="en-US" sz="2600" dirty="0" smtClean="0">
                <a:solidFill>
                  <a:srgbClr val="C00000"/>
                </a:solidFill>
                <a:latin typeface="Arial" charset="0"/>
              </a:rPr>
              <a:t>Stone-Wales </a:t>
            </a:r>
            <a:r>
              <a:rPr lang="en-US" altLang="en-US" sz="2600" dirty="0" smtClean="0">
                <a:solidFill>
                  <a:srgbClr val="C00000"/>
                </a:solidFill>
                <a:latin typeface="Arial" charset="0"/>
              </a:rPr>
              <a:t>Defect </a:t>
            </a:r>
            <a:r>
              <a:rPr lang="en-US" altLang="en-US" sz="2600" dirty="0" smtClean="0">
                <a:solidFill>
                  <a:srgbClr val="C00000"/>
                </a:solidFill>
                <a:latin typeface="Arial" charset="0"/>
              </a:rPr>
              <a:t>and Strain Rates</a:t>
            </a:r>
            <a:endParaRPr lang="en-US" altLang="en-US" sz="2600" baseline="30000" dirty="0">
              <a:solidFill>
                <a:srgbClr val="C00000"/>
              </a:solidFill>
              <a:latin typeface="Arial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r>
              <a:rPr lang="en-US" sz="2000" dirty="0" smtClean="0">
                <a:latin typeface="+mn-lt"/>
              </a:rPr>
              <a:t>3</a:t>
            </a:r>
            <a:endParaRPr lang="en-US" sz="2000" dirty="0"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124200" y="2133314"/>
            <a:ext cx="2362200" cy="2123179"/>
            <a:chOff x="6241472" y="2076234"/>
            <a:chExt cx="2663672" cy="2414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472" y="2076234"/>
              <a:ext cx="2663672" cy="2414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7010400" y="2601192"/>
              <a:ext cx="1189692" cy="136467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638800" y="2133313"/>
            <a:ext cx="3137816" cy="2123179"/>
            <a:chOff x="6687640" y="2438400"/>
            <a:chExt cx="2273383" cy="1295400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7640" y="2438400"/>
              <a:ext cx="2273383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Oval 13"/>
            <p:cNvSpPr/>
            <p:nvPr/>
          </p:nvSpPr>
          <p:spPr>
            <a:xfrm>
              <a:off x="7162800" y="2743200"/>
              <a:ext cx="457200" cy="609600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924800" y="2743200"/>
              <a:ext cx="457200" cy="609600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78" y="2133313"/>
            <a:ext cx="2452421" cy="21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50901" y="1681245"/>
            <a:ext cx="890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Pristine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30449" y="1681245"/>
            <a:ext cx="140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Defect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23770" y="1681245"/>
            <a:ext cx="1367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Multi-Defect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50901" y="1304544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 Case 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38936" y="1261958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 Case 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713021" y="1304544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 Case 3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6610158" y="3132456"/>
            <a:ext cx="0" cy="1820544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702394" y="3132456"/>
            <a:ext cx="0" cy="1820544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610158" y="4800600"/>
            <a:ext cx="109223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736649" y="4495800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= 10 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24377" y="5562600"/>
            <a:ext cx="332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‘a’ = Lattice Parameter = </a:t>
            </a:r>
            <a:r>
              <a:rPr lang="en-US" dirty="0" smtClean="0"/>
              <a:t>0.25 </a:t>
            </a:r>
            <a:r>
              <a:rPr lang="en-US" dirty="0" smtClean="0"/>
              <a:t>nm</a:t>
            </a:r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838200" y="5029200"/>
                <a:ext cx="203793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Strain Rate Cases:</a:t>
                </a:r>
              </a:p>
              <a:p>
                <a:r>
                  <a:rPr lang="en-US" dirty="0" smtClean="0"/>
                  <a:t>SR </a:t>
                </a:r>
                <a:r>
                  <a:rPr lang="en-US" dirty="0" smtClean="0"/>
                  <a:t>Case 1: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>
                            <a:latin typeface="Cambria Math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dirty="0" smtClean="0"/>
                  <a:t>/</a:t>
                </a:r>
                <a:r>
                  <a:rPr lang="en-US" dirty="0" smtClean="0"/>
                  <a:t>sec</a:t>
                </a:r>
                <a:endParaRPr lang="en-US" dirty="0" smtClean="0"/>
              </a:p>
              <a:p>
                <a:r>
                  <a:rPr lang="en-US" dirty="0"/>
                  <a:t>SR Case </a:t>
                </a:r>
                <a:r>
                  <a:rPr lang="en-US" dirty="0" smtClean="0"/>
                  <a:t>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>
                            <a:latin typeface="Cambria Math"/>
                          </a:rPr>
                          <m:t>1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/</a:t>
                </a:r>
                <a:r>
                  <a:rPr lang="en-US" dirty="0" smtClean="0"/>
                  <a:t>sec</a:t>
                </a:r>
                <a:endParaRPr lang="en-US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29200"/>
                <a:ext cx="2037930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2695" t="-3311" r="-179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144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9138" y="228600"/>
            <a:ext cx="8458200" cy="6248400"/>
          </a:xfrm>
          <a:prstGeom prst="rect">
            <a:avLst/>
          </a:prstGeom>
          <a:noFill/>
          <a:ln w="76200" cmpd="tri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en-US" sz="1400" dirty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965700" y="6324600"/>
            <a:ext cx="3073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altLang="en-US" sz="1400" dirty="0">
                <a:solidFill>
                  <a:srgbClr val="993300"/>
                </a:solidFill>
                <a:latin typeface="Arial" charset="0"/>
              </a:rPr>
              <a:t>UNIVERSITY OF ALABAMA</a:t>
            </a:r>
            <a:r>
              <a:rPr lang="en-US" alt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endParaRPr lang="en-US" altLang="en-US" sz="1400" dirty="0">
              <a:solidFill>
                <a:schemeClr val="accent2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89138" y="254855"/>
            <a:ext cx="84663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en-US" sz="2600" dirty="0" smtClean="0">
                <a:solidFill>
                  <a:srgbClr val="C00000"/>
                </a:solidFill>
                <a:latin typeface="Arial" charset="0"/>
              </a:rPr>
              <a:t>Sample Simulations for SR Case </a:t>
            </a:r>
            <a:r>
              <a:rPr lang="en-US" altLang="en-US" sz="2600" dirty="0" smtClean="0">
                <a:solidFill>
                  <a:srgbClr val="C00000"/>
                </a:solidFill>
                <a:latin typeface="Arial" charset="0"/>
              </a:rPr>
              <a:t>2</a:t>
            </a:r>
            <a:endParaRPr lang="en-US" altLang="en-US" sz="2600" baseline="30000" dirty="0">
              <a:solidFill>
                <a:srgbClr val="C00000"/>
              </a:solidFill>
              <a:latin typeface="Arial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r>
              <a:rPr lang="en-US" sz="2000" dirty="0"/>
              <a:t>4</a:t>
            </a:r>
            <a:endParaRPr lang="en-US" sz="2000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91278" y="4641708"/>
            <a:ext cx="1367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Multi-Defect</a:t>
            </a:r>
            <a:br>
              <a:rPr lang="en-US" dirty="0" smtClean="0"/>
            </a:br>
            <a:r>
              <a:rPr lang="en-US" dirty="0" smtClean="0"/>
              <a:t>D case 3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0819" y="3506651"/>
            <a:ext cx="103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Pristine</a:t>
            </a:r>
            <a:br>
              <a:rPr lang="en-US" dirty="0" smtClean="0"/>
            </a:br>
            <a:r>
              <a:rPr lang="en-US" dirty="0" smtClean="0"/>
              <a:t>D-case 1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39000" y="3252374"/>
            <a:ext cx="1423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Single-Defect</a:t>
            </a:r>
            <a:br>
              <a:rPr lang="en-US" dirty="0" smtClean="0"/>
            </a:br>
            <a:r>
              <a:rPr lang="en-US" dirty="0" smtClean="0"/>
              <a:t>D-case 2 </a:t>
            </a:r>
            <a:endParaRPr lang="en-US" dirty="0"/>
          </a:p>
        </p:txBody>
      </p:sp>
      <p:pic>
        <p:nvPicPr>
          <p:cNvPr id="2" name="P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3400" y="820217"/>
            <a:ext cx="3276600" cy="2457450"/>
          </a:xfrm>
          <a:prstGeom prst="rect">
            <a:avLst/>
          </a:prstGeom>
        </p:spPr>
      </p:pic>
      <p:pic>
        <p:nvPicPr>
          <p:cNvPr id="4" name="M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84007" y="3581400"/>
            <a:ext cx="3276600" cy="2457450"/>
          </a:xfrm>
          <a:prstGeom prst="rect">
            <a:avLst/>
          </a:prstGeom>
        </p:spPr>
      </p:pic>
      <p:pic>
        <p:nvPicPr>
          <p:cNvPr id="11" name="S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94535" y="838200"/>
            <a:ext cx="3252622" cy="243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5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9138" y="228600"/>
            <a:ext cx="8458200" cy="6248400"/>
          </a:xfrm>
          <a:prstGeom prst="rect">
            <a:avLst/>
          </a:prstGeom>
          <a:noFill/>
          <a:ln w="76200" cmpd="tri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en-US" sz="1400" dirty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965700" y="6324600"/>
            <a:ext cx="3073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altLang="en-US" sz="1400" dirty="0">
                <a:solidFill>
                  <a:srgbClr val="993300"/>
                </a:solidFill>
                <a:latin typeface="Arial" charset="0"/>
              </a:rPr>
              <a:t>UNIVERSITY OF ALABAMA</a:t>
            </a:r>
            <a:r>
              <a:rPr lang="en-US" alt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endParaRPr lang="en-US" altLang="en-US" sz="1400" dirty="0">
              <a:solidFill>
                <a:schemeClr val="accent2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89138" y="254855"/>
            <a:ext cx="84663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en-US" sz="2600" dirty="0" smtClean="0">
                <a:solidFill>
                  <a:srgbClr val="C00000"/>
                </a:solidFill>
                <a:latin typeface="Arial" charset="0"/>
              </a:rPr>
              <a:t>2-D representations</a:t>
            </a:r>
            <a:endParaRPr lang="en-US" altLang="en-US" sz="2600" baseline="30000" dirty="0">
              <a:solidFill>
                <a:srgbClr val="C00000"/>
              </a:solidFill>
              <a:latin typeface="Arial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r>
              <a:rPr lang="en-US" sz="2000" dirty="0" smtClean="0">
                <a:latin typeface="+mn-lt"/>
              </a:rPr>
              <a:t>5</a:t>
            </a:r>
            <a:endParaRPr lang="en-US" sz="2000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63788" y="3848879"/>
            <a:ext cx="16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Pristine </a:t>
            </a:r>
            <a:r>
              <a:rPr lang="en-US" sz="1200" dirty="0" smtClean="0">
                <a:sym typeface="Wingdings" panose="05000000000000000000" pitchFamily="2" charset="2"/>
              </a:rPr>
              <a:t> Multi-Defect</a:t>
            </a:r>
            <a:endParaRPr lang="en-US" sz="1200" dirty="0"/>
          </a:p>
        </p:txBody>
      </p:sp>
      <p:pic>
        <p:nvPicPr>
          <p:cNvPr id="1026" name="Picture 2" descr="C:\temppppp_ajker_jonno\newproject\results\final\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38" y="718647"/>
            <a:ext cx="4114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temppppp_ajker_jonno\newproject\results\final\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00" y="3200400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29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9138" y="228600"/>
            <a:ext cx="8458200" cy="6248400"/>
          </a:xfrm>
          <a:prstGeom prst="rect">
            <a:avLst/>
          </a:prstGeom>
          <a:noFill/>
          <a:ln w="76200" cmpd="tri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en-US" sz="1400" dirty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965700" y="6324600"/>
            <a:ext cx="3073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altLang="en-US" sz="1400" dirty="0">
                <a:solidFill>
                  <a:srgbClr val="993300"/>
                </a:solidFill>
                <a:latin typeface="Arial" charset="0"/>
              </a:rPr>
              <a:t>UNIVERSITY OF ALABAMA</a:t>
            </a:r>
            <a:r>
              <a:rPr lang="en-US" alt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endParaRPr lang="en-US" altLang="en-US" sz="1400" dirty="0">
              <a:solidFill>
                <a:schemeClr val="accent2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89138" y="254855"/>
            <a:ext cx="84663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en-US" sz="2600" dirty="0">
                <a:solidFill>
                  <a:srgbClr val="C00000"/>
                </a:solidFill>
                <a:latin typeface="Arial" charset="0"/>
              </a:rPr>
              <a:t>3</a:t>
            </a:r>
            <a:r>
              <a:rPr lang="en-US" altLang="en-US" sz="2600" dirty="0" smtClean="0">
                <a:solidFill>
                  <a:srgbClr val="C00000"/>
                </a:solidFill>
                <a:latin typeface="Arial" charset="0"/>
              </a:rPr>
              <a:t>-D </a:t>
            </a:r>
            <a:r>
              <a:rPr lang="en-US" altLang="en-US" sz="2600" dirty="0" smtClean="0">
                <a:solidFill>
                  <a:srgbClr val="C00000"/>
                </a:solidFill>
                <a:latin typeface="Arial" charset="0"/>
              </a:rPr>
              <a:t>representations</a:t>
            </a:r>
            <a:endParaRPr lang="en-US" altLang="en-US" sz="2600" baseline="30000" dirty="0">
              <a:solidFill>
                <a:srgbClr val="C00000"/>
              </a:solidFill>
              <a:latin typeface="Arial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r>
              <a:rPr lang="en-US" sz="2000" dirty="0"/>
              <a:t>6</a:t>
            </a:r>
            <a:endParaRPr lang="en-US" sz="2000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63788" y="3848879"/>
            <a:ext cx="16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Pristine </a:t>
            </a:r>
            <a:r>
              <a:rPr lang="en-US" sz="1200" dirty="0" smtClean="0">
                <a:sym typeface="Wingdings" panose="05000000000000000000" pitchFamily="2" charset="2"/>
              </a:rPr>
              <a:t> Multi-Defect</a:t>
            </a:r>
            <a:endParaRPr lang="en-US" sz="1200" dirty="0"/>
          </a:p>
        </p:txBody>
      </p:sp>
      <p:pic>
        <p:nvPicPr>
          <p:cNvPr id="3074" name="Picture 2" descr="C:\temppppp_ajker_jonno\newproject\results\final\s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49" y="735716"/>
            <a:ext cx="4200645" cy="315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temppppp_ajker_jonno\newproject\results\final\st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429000"/>
            <a:ext cx="38608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84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9138" y="228600"/>
            <a:ext cx="8458200" cy="6248400"/>
          </a:xfrm>
          <a:prstGeom prst="rect">
            <a:avLst/>
          </a:prstGeom>
          <a:noFill/>
          <a:ln w="76200" cmpd="tri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en-US" sz="1400" dirty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965700" y="6324600"/>
            <a:ext cx="3073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altLang="en-US" sz="1400" dirty="0">
                <a:solidFill>
                  <a:srgbClr val="993300"/>
                </a:solidFill>
                <a:latin typeface="Arial" charset="0"/>
              </a:rPr>
              <a:t>UNIVERSITY OF ALABAMA</a:t>
            </a:r>
            <a:r>
              <a:rPr lang="en-US" alt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endParaRPr lang="en-US" altLang="en-US" sz="1400" dirty="0">
              <a:solidFill>
                <a:schemeClr val="accent2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89138" y="254855"/>
            <a:ext cx="84663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en-US" sz="2600" dirty="0" smtClean="0">
                <a:solidFill>
                  <a:srgbClr val="C00000"/>
                </a:solidFill>
                <a:latin typeface="Arial" charset="0"/>
              </a:rPr>
              <a:t>Work Underway</a:t>
            </a:r>
            <a:endParaRPr lang="en-US" altLang="en-US" sz="2600" baseline="30000" dirty="0">
              <a:solidFill>
                <a:srgbClr val="C00000"/>
              </a:solidFill>
              <a:latin typeface="Arial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r>
              <a:rPr lang="en-US" sz="2000" dirty="0" smtClean="0">
                <a:latin typeface="+mn-lt"/>
              </a:rPr>
              <a:t>7</a:t>
            </a:r>
            <a:endParaRPr lang="en-US" sz="2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57200" y="1143000"/>
                <a:ext cx="7848600" cy="394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Simulations for higher strain rates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/>
                        </m:ctrlPr>
                      </m:sSupPr>
                      <m:e>
                        <m:r>
                          <a:rPr lang="en-US"/>
                          <m:t>10</m:t>
                        </m:r>
                      </m:e>
                      <m:sup>
                        <m:r>
                          <a:rPr lang="en-US"/>
                          <m:t>13</m:t>
                        </m:r>
                      </m:sup>
                    </m:sSup>
                    <m:r>
                      <m:rPr>
                        <m:nor/>
                      </m:rPr>
                      <a:rPr lang="en-US" i="1"/>
                      <m:t> </m:t>
                    </m:r>
                    <m:r>
                      <m:rPr>
                        <m:lit/>
                      </m:rPr>
                      <a:rPr lang="en-US"/>
                      <m:t>&amp;</m:t>
                    </m:r>
                    <m:r>
                      <m:rPr>
                        <m:nor/>
                      </m:rPr>
                      <a:rPr lang="en-US" i="1"/>
                      <m:t> 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/>
                          <m:t>10</m:t>
                        </m:r>
                      </m:e>
                      <m:sup>
                        <m:r>
                          <a:rPr lang="en-US"/>
                          <m:t>14</m:t>
                        </m:r>
                      </m:sup>
                    </m:sSup>
                  </m:oMath>
                </a14:m>
                <a:r>
                  <a:rPr lang="en-US" dirty="0" smtClean="0"/>
                  <a:t> are running… </a:t>
                </a:r>
                <a:endParaRPr lang="en-US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43000"/>
                <a:ext cx="7848600" cy="394852"/>
              </a:xfrm>
              <a:prstGeom prst="rect">
                <a:avLst/>
              </a:prstGeom>
              <a:blipFill rotWithShape="1">
                <a:blip r:embed="rId2"/>
                <a:stretch>
                  <a:fillRect l="-46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4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9138" y="228600"/>
            <a:ext cx="8458200" cy="6248400"/>
          </a:xfrm>
          <a:prstGeom prst="rect">
            <a:avLst/>
          </a:prstGeom>
          <a:noFill/>
          <a:ln w="76200" cmpd="tri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en-US" sz="1400" dirty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965700" y="6324600"/>
            <a:ext cx="3073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altLang="en-US" sz="1400" dirty="0">
                <a:solidFill>
                  <a:srgbClr val="993300"/>
                </a:solidFill>
                <a:latin typeface="Arial" charset="0"/>
              </a:rPr>
              <a:t>UNIVERSITY OF ALABAMA</a:t>
            </a:r>
            <a:r>
              <a:rPr lang="en-US" alt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endParaRPr lang="en-US" altLang="en-US" sz="1400" dirty="0">
              <a:solidFill>
                <a:schemeClr val="accen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939162">
            <a:off x="3394559" y="3061575"/>
            <a:ext cx="23381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FF0000"/>
                </a:solidFill>
              </a:rPr>
              <a:t>Thank You</a:t>
            </a:r>
            <a:endParaRPr lang="en-US" sz="3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040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2755</TotalTime>
  <Words>170</Words>
  <Application>Microsoft Office PowerPoint</Application>
  <PresentationFormat>On-screen Show (4:3)</PresentationFormat>
  <Paragraphs>45</Paragraphs>
  <Slides>8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Effect of Defects and Strain Rate on Graphene Sheet subjected to isothermal uniaxial tension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Anubhav Roy</cp:lastModifiedBy>
  <cp:revision>198</cp:revision>
  <dcterms:created xsi:type="dcterms:W3CDTF">2017-06-29T18:36:47Z</dcterms:created>
  <dcterms:modified xsi:type="dcterms:W3CDTF">2018-09-03T21:30:04Z</dcterms:modified>
</cp:coreProperties>
</file>